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11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5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B475A30-37DB-4494-99A6-5EC33BEA9668}" type="datetimeFigureOut">
              <a:rPr lang="en-GB" smtClean="0"/>
              <a:t>02/12/2014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809687C-8BE3-4DBD-B853-47ADB574650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199800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3C8277-0EBB-4BDF-9D4C-5523989CC96E}" type="datetime1">
              <a:rPr lang="en-GB" smtClean="0"/>
              <a:t>02/12/2014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Galway Statement Implementation - Atlantic Seabd Mapping Workshop. Dublin, Ireland, 2 December 2014.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DAA4C4-8798-4ECC-B2D2-4EE05C8C24BF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A431D-B505-421C-94C2-75E0ACA80ECC}" type="datetime1">
              <a:rPr lang="en-GB" smtClean="0"/>
              <a:t>02/12/2014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Galway Statement Implementation - Atlantic Seabd Mapping Workshop. Dublin, Ireland, 2 December 2014.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DAA4C4-8798-4ECC-B2D2-4EE05C8C24BF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229A52-D684-4014-BC5D-6EE9683485AD}" type="datetime1">
              <a:rPr lang="en-GB" smtClean="0"/>
              <a:t>02/12/2014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Galway Statement Implementation - Atlantic Seabd Mapping Workshop. Dublin, Ireland, 2 December 2014.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DAA4C4-8798-4ECC-B2D2-4EE05C8C24BF}" type="slidenum">
              <a:rPr lang="en-GB" smtClean="0"/>
              <a:t>‹#›</a:t>
            </a:fld>
            <a:endParaRPr lang="en-GB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04DDE4-492C-44F9-A9D9-E010BE2542F8}" type="datetime1">
              <a:rPr lang="en-GB" smtClean="0"/>
              <a:t>02/12/2014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Galway Statement Implementation - Atlantic Seabd Mapping Workshop. Dublin, Ireland, 2 December 2014.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DAA4C4-8798-4ECC-B2D2-4EE05C8C24BF}" type="slidenum">
              <a:rPr lang="en-GB" smtClean="0"/>
              <a:t>‹#›</a:t>
            </a:fld>
            <a:endParaRPr lang="en-GB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5DE503-FDF7-46D4-AC2F-4E175CB09F53}" type="datetime1">
              <a:rPr lang="en-GB" smtClean="0"/>
              <a:t>02/12/2014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Galway Statement Implementation - Atlantic Seabd Mapping Workshop. Dublin, Ireland, 2 December 2014.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DAA4C4-8798-4ECC-B2D2-4EE05C8C24BF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C2F302-8AAA-413D-B159-B9E297405BD9}" type="datetime1">
              <a:rPr lang="en-GB" smtClean="0"/>
              <a:t>02/12/2014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Galway Statement Implementation - Atlantic Seabd Mapping Workshop. Dublin, Ireland, 2 December 2014.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DAA4C4-8798-4ECC-B2D2-4EE05C8C24BF}" type="slidenum">
              <a:rPr lang="en-GB" smtClean="0"/>
              <a:t>‹#›</a:t>
            </a:fld>
            <a:endParaRPr lang="en-GB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57B366-56BC-4612-9C19-5256FEBF284A}" type="datetime1">
              <a:rPr lang="en-GB" smtClean="0"/>
              <a:t>02/12/2014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Galway Statement Implementation - Atlantic Seabd Mapping Workshop. Dublin, Ireland, 2 December 2014.</a:t>
            </a:r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DAA4C4-8798-4ECC-B2D2-4EE05C8C24BF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F94D51-07BC-42B6-9A78-43F2E2D1FC37}" type="datetime1">
              <a:rPr lang="en-GB" smtClean="0"/>
              <a:t>02/12/2014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Galway Statement Implementation - Atlantic Seabd Mapping Workshop. Dublin, Ireland, 2 December 2014.</a:t>
            </a: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DAA4C4-8798-4ECC-B2D2-4EE05C8C24BF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59367-F3E9-46E5-864A-D147570A2927}" type="datetime1">
              <a:rPr lang="en-GB" smtClean="0"/>
              <a:t>02/12/2014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Galway Statement Implementation - Atlantic Seabd Mapping Workshop. Dublin, Ireland, 2 December 2014.</a:t>
            </a:r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DAA4C4-8798-4ECC-B2D2-4EE05C8C24BF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E14D98-2C9D-4C25-A5B0-9AEAC5352285}" type="datetime1">
              <a:rPr lang="en-GB" smtClean="0"/>
              <a:t>02/12/2014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Galway Statement Implementation - Atlantic Seabd Mapping Workshop. Dublin, Ireland, 2 December 2014.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DAA4C4-8798-4ECC-B2D2-4EE05C8C24BF}" type="slidenum">
              <a:rPr lang="en-GB" smtClean="0"/>
              <a:t>‹#›</a:t>
            </a:fld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027EE9-E6A4-408D-82DA-A3AAFE2F64EE}" type="datetime1">
              <a:rPr lang="en-GB" smtClean="0"/>
              <a:t>02/12/2014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Galway Statement Implementation - Atlantic Seabd Mapping Workshop. Dublin, Ireland, 2 December 2014.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DAA4C4-8798-4ECC-B2D2-4EE05C8C24BF}" type="slidenum">
              <a:rPr lang="en-GB" smtClean="0"/>
              <a:t>‹#›</a:t>
            </a:fld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04D5637F-706A-47FE-95CE-796EAF661C1D}" type="datetime1">
              <a:rPr lang="en-GB" smtClean="0"/>
              <a:t>02/12/2014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r>
              <a:rPr lang="en-GB" smtClean="0"/>
              <a:t>Galway Statement Implementation - Atlantic Seabd Mapping Workshop. Dublin, Ireland, 2 December 2014.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DFDAA4C4-8798-4ECC-B2D2-4EE05C8C24BF}" type="slidenum">
              <a:rPr lang="en-GB" smtClean="0"/>
              <a:t>‹#›</a:t>
            </a:fld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Establish the status, priorities and mechanism for Atlantic Seabed Mapping to underpin ocean observation, predictive modelling and forecasting, which will enable sustainable resource and improved risk management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Workshop objective</a:t>
            </a:r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 smtClean="0"/>
              <a:t>Galway Statement Implementation - Atlantic Seabed Mapping Workshop. Dublin, Ireland, 2 December 2014.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465308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Prioritised recommendations for a strategic seabed mapping initiative</a:t>
            </a:r>
          </a:p>
          <a:p>
            <a:pPr lvl="1"/>
            <a:r>
              <a:rPr lang="en-GB" dirty="0" smtClean="0"/>
              <a:t>Identify mapping targets for pilot survey(s)</a:t>
            </a:r>
          </a:p>
          <a:p>
            <a:pPr lvl="1"/>
            <a:r>
              <a:rPr lang="en-GB" dirty="0" smtClean="0"/>
              <a:t>Leverage of existing ocean exploration knowledge, infrastructure and programmes</a:t>
            </a:r>
          </a:p>
          <a:p>
            <a:pPr lvl="1"/>
            <a:r>
              <a:rPr lang="en-GB" dirty="0" smtClean="0"/>
              <a:t>Integrating mapping, observation &amp; forecasting initiatives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Workshop outcome</a:t>
            </a:r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Galway Statement Implementation - Atlantic Seabd Mapping Workshop. Dublin, Ireland, 2 December 2014.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582206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908720"/>
            <a:ext cx="8064896" cy="5217443"/>
          </a:xfrm>
        </p:spPr>
        <p:txBody>
          <a:bodyPr>
            <a:normAutofit fontScale="92500" lnSpcReduction="20000"/>
          </a:bodyPr>
          <a:lstStyle/>
          <a:p>
            <a:r>
              <a:rPr lang="en-GB" dirty="0" smtClean="0"/>
              <a:t>Integration taking place on each side of the Atlantic</a:t>
            </a:r>
          </a:p>
          <a:p>
            <a:r>
              <a:rPr lang="en-GB" dirty="0" smtClean="0"/>
              <a:t>Need for better communication, sharing of best practice and action on:</a:t>
            </a:r>
          </a:p>
          <a:p>
            <a:pPr lvl="1"/>
            <a:r>
              <a:rPr lang="en-GB" dirty="0" smtClean="0"/>
              <a:t> survey planning (co-ordination and sharing capacity, trans-national access to platforms and skills)</a:t>
            </a:r>
          </a:p>
          <a:p>
            <a:pPr lvl="1"/>
            <a:r>
              <a:rPr lang="en-GB" dirty="0" smtClean="0"/>
              <a:t>data collection (technologies (AUVs </a:t>
            </a:r>
            <a:r>
              <a:rPr lang="en-GB" dirty="0" err="1" smtClean="0"/>
              <a:t>etc</a:t>
            </a:r>
            <a:r>
              <a:rPr lang="en-GB" dirty="0" smtClean="0"/>
              <a:t>))</a:t>
            </a:r>
          </a:p>
          <a:p>
            <a:pPr lvl="1"/>
            <a:r>
              <a:rPr lang="en-GB" dirty="0"/>
              <a:t>d</a:t>
            </a:r>
            <a:r>
              <a:rPr lang="en-GB" dirty="0" smtClean="0"/>
              <a:t>istributed data warehouse (formats, interoperability, quality)</a:t>
            </a:r>
          </a:p>
          <a:p>
            <a:pPr lvl="1"/>
            <a:r>
              <a:rPr lang="en-GB" dirty="0" smtClean="0"/>
              <a:t>data sharing (open access); </a:t>
            </a:r>
          </a:p>
          <a:p>
            <a:pPr lvl="1"/>
            <a:r>
              <a:rPr lang="en-GB" dirty="0" smtClean="0"/>
              <a:t>outputs for use by </a:t>
            </a:r>
            <a:r>
              <a:rPr lang="en-GB" dirty="0" err="1" smtClean="0"/>
              <a:t>modelers</a:t>
            </a:r>
            <a:r>
              <a:rPr lang="en-GB" dirty="0" smtClean="0"/>
              <a:t> and mariners </a:t>
            </a:r>
            <a:r>
              <a:rPr lang="en-GB" dirty="0" err="1" smtClean="0"/>
              <a:t>e.g</a:t>
            </a:r>
            <a:r>
              <a:rPr lang="en-GB" dirty="0" smtClean="0"/>
              <a:t> high-resolution bathymetry, roughness, gradient; linked international classification systems</a:t>
            </a:r>
          </a:p>
          <a:p>
            <a:r>
              <a:rPr lang="en-GB" dirty="0" smtClean="0"/>
              <a:t>Aspire to map the entire Atlantic starting with target pilot area(s) -  minimum reconnaissance data suite</a:t>
            </a:r>
          </a:p>
          <a:p>
            <a:r>
              <a:rPr lang="en-GB" dirty="0" smtClean="0"/>
              <a:t>Raising awareness  - ocean literacy</a:t>
            </a:r>
          </a:p>
          <a:p>
            <a:r>
              <a:rPr lang="en-GB" dirty="0" smtClean="0"/>
              <a:t>Better linkages across programmes; updating terms of reference (</a:t>
            </a:r>
            <a:r>
              <a:rPr lang="en-GB" dirty="0" err="1" smtClean="0"/>
              <a:t>e.g</a:t>
            </a:r>
            <a:r>
              <a:rPr lang="en-GB" dirty="0" smtClean="0"/>
              <a:t> GEBCO); involvement of industry</a:t>
            </a:r>
          </a:p>
          <a:p>
            <a:r>
              <a:rPr lang="en-GB" dirty="0" smtClean="0"/>
              <a:t>Establish Working Groups through existing mechanisms (BG?)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-99392"/>
            <a:ext cx="8229600" cy="1252728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>Key points to develop in Action Plan</a:t>
            </a:r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 smtClean="0"/>
              <a:t>Galway Statement Implementation - Atlantic </a:t>
            </a:r>
            <a:r>
              <a:rPr lang="en-GB" dirty="0" smtClean="0"/>
              <a:t>Seabed </a:t>
            </a:r>
            <a:r>
              <a:rPr lang="en-GB" dirty="0" smtClean="0"/>
              <a:t>Mapping Workshop. Dublin, Ireland, 2 December 2014.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317528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2564904"/>
            <a:ext cx="8229600" cy="4525963"/>
          </a:xfrm>
        </p:spPr>
        <p:txBody>
          <a:bodyPr/>
          <a:lstStyle/>
          <a:p>
            <a:r>
              <a:rPr lang="en-GB" dirty="0" smtClean="0"/>
              <a:t>Current/planned key seabed mapping projects/initiatives</a:t>
            </a:r>
          </a:p>
          <a:p>
            <a:r>
              <a:rPr lang="en-GB" dirty="0" smtClean="0"/>
              <a:t>What are the key/priority issues to be addressed (standardisation, classification, data access and sharing)</a:t>
            </a:r>
          </a:p>
          <a:p>
            <a:r>
              <a:rPr lang="en-GB" dirty="0" smtClean="0"/>
              <a:t>What are the necessary actions towards addressing priority issues identified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3200" dirty="0" smtClean="0"/>
              <a:t>Session 2. Status &amp; direction</a:t>
            </a:r>
            <a:br>
              <a:rPr lang="en-GB" sz="3200" dirty="0" smtClean="0"/>
            </a:br>
            <a:r>
              <a:rPr lang="en-GB" sz="3200" dirty="0" smtClean="0"/>
              <a:t>Making it happen</a:t>
            </a:r>
            <a:endParaRPr lang="en-GB" sz="32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Galway Statement Implementation - Atlantic Seabd Mapping Workshop. Dublin, Ireland, 2 December 2014.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905975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2564904"/>
            <a:ext cx="8229600" cy="4525963"/>
          </a:xfrm>
        </p:spPr>
        <p:txBody>
          <a:bodyPr>
            <a:normAutofit/>
          </a:bodyPr>
          <a:lstStyle/>
          <a:p>
            <a:r>
              <a:rPr lang="en-GB" dirty="0" smtClean="0"/>
              <a:t>What are the current/planned key data integration and exchange projects/initiatives?</a:t>
            </a:r>
          </a:p>
          <a:p>
            <a:r>
              <a:rPr lang="en-GB" dirty="0" smtClean="0"/>
              <a:t>What are the key/priority issues to be addressed (</a:t>
            </a:r>
            <a:r>
              <a:rPr lang="en-GB" dirty="0" err="1" smtClean="0"/>
              <a:t>e.g</a:t>
            </a:r>
            <a:r>
              <a:rPr lang="en-GB" dirty="0" smtClean="0"/>
              <a:t> standardisation, data access and sharing, use of ships of opportunity </a:t>
            </a:r>
            <a:r>
              <a:rPr lang="en-GB" dirty="0" err="1" smtClean="0"/>
              <a:t>etc</a:t>
            </a:r>
            <a:r>
              <a:rPr lang="en-GB" dirty="0" smtClean="0"/>
              <a:t>)?</a:t>
            </a:r>
          </a:p>
          <a:p>
            <a:r>
              <a:rPr lang="en-GB" dirty="0" smtClean="0"/>
              <a:t>How can the key/priority issues be operationalised?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GB" sz="3200" dirty="0" smtClean="0"/>
              <a:t>Session 3. Large scale Seabed Mapping Data Integration &amp; Exchange</a:t>
            </a:r>
            <a:br>
              <a:rPr lang="en-GB" sz="3200" dirty="0" smtClean="0"/>
            </a:br>
            <a:r>
              <a:rPr lang="en-GB" sz="3200" dirty="0" smtClean="0"/>
              <a:t>Linking disparate datasets</a:t>
            </a:r>
            <a:endParaRPr lang="en-GB" sz="32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Galway Statement Implementation - Atlantic Seabd Mapping Workshop. Dublin, Ireland, 2 December 2014.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453513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2420888"/>
            <a:ext cx="8229600" cy="4525963"/>
          </a:xfrm>
        </p:spPr>
        <p:txBody>
          <a:bodyPr/>
          <a:lstStyle/>
          <a:p>
            <a:r>
              <a:rPr lang="en-GB" dirty="0" smtClean="0"/>
              <a:t>What is the current status of ocean observation – what are the critical gaps?</a:t>
            </a:r>
          </a:p>
          <a:p>
            <a:r>
              <a:rPr lang="en-GB" dirty="0" smtClean="0"/>
              <a:t>What do modellers need from seabed mapping to improve ocean prediction and forecasting?</a:t>
            </a:r>
          </a:p>
          <a:p>
            <a:r>
              <a:rPr lang="en-GB" dirty="0" smtClean="0"/>
              <a:t>How can the key/priority issues be addressed (joint research, pilot projects </a:t>
            </a:r>
            <a:r>
              <a:rPr lang="en-GB" dirty="0" err="1" smtClean="0"/>
              <a:t>etc</a:t>
            </a:r>
            <a:r>
              <a:rPr lang="en-GB" dirty="0" smtClean="0"/>
              <a:t>)?</a:t>
            </a:r>
          </a:p>
          <a:p>
            <a:pPr marL="0" indent="0">
              <a:buNone/>
            </a:pP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GB" sz="2800" dirty="0" smtClean="0"/>
              <a:t>Session 4. Atlantic Ocean Observation, Prediction, Forecasting</a:t>
            </a:r>
            <a:br>
              <a:rPr lang="en-GB" sz="2800" dirty="0" smtClean="0"/>
            </a:br>
            <a:r>
              <a:rPr lang="en-GB" sz="2800" dirty="0" smtClean="0"/>
              <a:t>What do modellers need from seabed maps?</a:t>
            </a:r>
            <a:endParaRPr lang="en-GB" sz="28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Galway Statement Implementation - Atlantic Seabd Mapping Workshop. Dublin, Ireland, 2 December 2014.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50719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How well are current seabed mapping and ocean observation efforts being aligned to deliver these needs?</a:t>
            </a:r>
          </a:p>
          <a:p>
            <a:r>
              <a:rPr lang="en-GB" dirty="0" smtClean="0"/>
              <a:t>What are the key issues/priorities that need to be addressed to improve the current situation?</a:t>
            </a:r>
          </a:p>
          <a:p>
            <a:r>
              <a:rPr lang="en-GB" dirty="0" smtClean="0"/>
              <a:t>What mechanisms can be put in place to address these priorities (</a:t>
            </a:r>
            <a:r>
              <a:rPr lang="en-GB" dirty="0" err="1" smtClean="0"/>
              <a:t>e.g</a:t>
            </a:r>
            <a:r>
              <a:rPr lang="en-GB" dirty="0" smtClean="0"/>
              <a:t> training, expert working groups </a:t>
            </a:r>
            <a:r>
              <a:rPr lang="en-GB" dirty="0" err="1" smtClean="0"/>
              <a:t>etc</a:t>
            </a:r>
            <a:r>
              <a:rPr lang="en-GB" dirty="0" smtClean="0"/>
              <a:t>)?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GB" sz="2800" dirty="0" smtClean="0"/>
              <a:t>Session 5. Aligning mapping &amp; ocean observing efforts to deliver societal, environmental and industrial needs across the Atlantic</a:t>
            </a:r>
            <a:endParaRPr lang="en-GB" sz="28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Galway Statement Implementation - Atlantic Seabd Mapping Workshop. Dublin, Ireland, 2 December 2014.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356369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Incorporate:</a:t>
            </a:r>
          </a:p>
          <a:p>
            <a:pPr lvl="1"/>
            <a:r>
              <a:rPr lang="en-GB" dirty="0" smtClean="0"/>
              <a:t>Collaborative infrastructure</a:t>
            </a:r>
          </a:p>
          <a:p>
            <a:pPr lvl="1"/>
            <a:r>
              <a:rPr lang="en-GB" dirty="0" smtClean="0"/>
              <a:t>Knowledge transfer</a:t>
            </a:r>
          </a:p>
          <a:p>
            <a:pPr lvl="1"/>
            <a:r>
              <a:rPr lang="en-GB" dirty="0" smtClean="0"/>
              <a:t>Advance and post-project data integration and sharing to underpin observation and forecasting needs</a:t>
            </a:r>
          </a:p>
          <a:p>
            <a:pPr lvl="1"/>
            <a:r>
              <a:rPr lang="en-GB" dirty="0" smtClean="0"/>
              <a:t>Communicate support for existing Atlantic initiatives, policies, alliances underpinning mapping   &amp; ocean observation and identify value in Trans-Atlantic </a:t>
            </a:r>
            <a:r>
              <a:rPr lang="en-GB" dirty="0" err="1" smtClean="0"/>
              <a:t>collabration</a:t>
            </a:r>
            <a:r>
              <a:rPr lang="en-GB" dirty="0" smtClean="0"/>
              <a:t> 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2800" dirty="0" smtClean="0"/>
              <a:t>What is needed to define Atlantic Seabed Mapping Pilot Initiatives?</a:t>
            </a:r>
            <a:endParaRPr lang="en-GB" sz="28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Galway Statement Implementation - Atlantic Seabd Mapping Workshop. Dublin, Ireland, 2 December 2014.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5552006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Seabed Mapping Technology Working Group</a:t>
            </a:r>
          </a:p>
          <a:p>
            <a:r>
              <a:rPr lang="en-GB" dirty="0" smtClean="0"/>
              <a:t>Atlantic Mapping Standards Working Group</a:t>
            </a:r>
          </a:p>
          <a:p>
            <a:r>
              <a:rPr lang="en-GB" dirty="0" smtClean="0"/>
              <a:t>Pilot Training, Capacity Building and Knowledge Transfer schemes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2800" dirty="0" smtClean="0"/>
              <a:t>Tangible and achievable outcomes?</a:t>
            </a:r>
            <a:endParaRPr lang="en-GB" sz="28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Galway Statement Implementation - Atlantic Seabd Mapping Workshop. Dublin, Ireland, 2 December 2014.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6745241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aveform">
  <a:themeElements>
    <a:clrScheme name="Waveform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Waveform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aveform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132</TotalTime>
  <Words>649</Words>
  <Application>Microsoft Office PowerPoint</Application>
  <PresentationFormat>On-screen Show (4:3)</PresentationFormat>
  <Paragraphs>54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Waveform</vt:lpstr>
      <vt:lpstr>Workshop objective</vt:lpstr>
      <vt:lpstr>Workshop outcome</vt:lpstr>
      <vt:lpstr>Key points to develop in Action Plan</vt:lpstr>
      <vt:lpstr>Session 2. Status &amp; direction Making it happen</vt:lpstr>
      <vt:lpstr>Session 3. Large scale Seabed Mapping Data Integration &amp; Exchange Linking disparate datasets</vt:lpstr>
      <vt:lpstr>Session 4. Atlantic Ocean Observation, Prediction, Forecasting What do modellers need from seabed maps?</vt:lpstr>
      <vt:lpstr>Session 5. Aligning mapping &amp; ocean observing efforts to deliver societal, environmental and industrial needs across the Atlantic</vt:lpstr>
      <vt:lpstr>What is needed to define Atlantic Seabed Mapping Pilot Initiatives?</vt:lpstr>
      <vt:lpstr>Tangible and achievable outcomes?</vt:lpstr>
    </vt:vector>
  </TitlesOfParts>
  <Company>The British Geological Survey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Workshop objective</dc:title>
  <dc:creator>Stevenson, Alan G.</dc:creator>
  <cp:lastModifiedBy>Stevenson, Alan G.</cp:lastModifiedBy>
  <cp:revision>8</cp:revision>
  <dcterms:created xsi:type="dcterms:W3CDTF">2014-12-01T15:06:34Z</dcterms:created>
  <dcterms:modified xsi:type="dcterms:W3CDTF">2014-12-02T16:03:00Z</dcterms:modified>
</cp:coreProperties>
</file>